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3"/>
  </p:notesMasterIdLst>
  <p:handoutMasterIdLst>
    <p:handoutMasterId r:id="rId14"/>
  </p:handoutMasterIdLst>
  <p:sldIdLst>
    <p:sldId id="256" r:id="rId5"/>
    <p:sldId id="257" r:id="rId6"/>
    <p:sldId id="258" r:id="rId7"/>
    <p:sldId id="259" r:id="rId8"/>
    <p:sldId id="260" r:id="rId9"/>
    <p:sldId id="261"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79595" autoAdjust="0"/>
  </p:normalViewPr>
  <p:slideViewPr>
    <p:cSldViewPr snapToGrid="0">
      <p:cViewPr>
        <p:scale>
          <a:sx n="150" d="100"/>
          <a:sy n="150" d="100"/>
        </p:scale>
        <p:origin x="624" y="-408"/>
      </p:cViewPr>
      <p:guideLst/>
    </p:cSldViewPr>
  </p:slideViewPr>
  <p:notesTextViewPr>
    <p:cViewPr>
      <p:scale>
        <a:sx n="1" d="1"/>
        <a:sy n="1" d="1"/>
      </p:scale>
      <p:origin x="0" y="0"/>
    </p:cViewPr>
  </p:notesTextViewPr>
  <p:notesViewPr>
    <p:cSldViewPr snapToGrid="0">
      <p:cViewPr varScale="1">
        <p:scale>
          <a:sx n="60" d="100"/>
          <a:sy n="60" d="100"/>
        </p:scale>
        <p:origin x="1670"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9/21/2025</a:t>
            </a:fld>
            <a:endParaRPr lang="en-US" dirty="0"/>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dirty="0"/>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9/21/2025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dirty="0"/>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a:t>
            </a:r>
            <a:r>
              <a:rPr lang="en-US" b="1" dirty="0"/>
              <a:t>introduce myself </a:t>
            </a:r>
            <a:r>
              <a:rPr lang="en-US" dirty="0"/>
              <a:t>and</a:t>
            </a:r>
            <a:r>
              <a:rPr lang="en-US" sz="1200" kern="1200" dirty="0">
                <a:solidFill>
                  <a:schemeClr val="tx1"/>
                </a:solidFill>
                <a:effectLst/>
                <a:latin typeface="+mn-lt"/>
                <a:ea typeface="+mn-ea"/>
                <a:cs typeface="+mn-cs"/>
              </a:rPr>
              <a:t> explain that the </a:t>
            </a:r>
            <a:r>
              <a:rPr lang="en-US" sz="1200" b="1" kern="1200" dirty="0">
                <a:solidFill>
                  <a:schemeClr val="tx1"/>
                </a:solidFill>
                <a:effectLst/>
                <a:latin typeface="+mn-lt"/>
                <a:ea typeface="+mn-ea"/>
                <a:cs typeface="+mn-cs"/>
              </a:rPr>
              <a:t>presentation goal: </a:t>
            </a:r>
            <a:r>
              <a:rPr lang="en-US" sz="1200" kern="1200" dirty="0">
                <a:solidFill>
                  <a:schemeClr val="tx1"/>
                </a:solidFill>
                <a:effectLst/>
                <a:latin typeface="+mn-lt"/>
                <a:ea typeface="+mn-ea"/>
                <a:cs typeface="+mn-cs"/>
              </a:rPr>
              <a:t>to inform and explain the issue of tech monopolies and fair competition so that it is accessible for both technical and non-technical professionals.</a:t>
            </a:r>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1</a:t>
            </a:fld>
            <a:endParaRPr lang="en-US" dirty="0"/>
          </a:p>
        </p:txBody>
      </p:sp>
    </p:spTree>
    <p:extLst>
      <p:ext uri="{BB962C8B-B14F-4D97-AF65-F5344CB8AC3E}">
        <p14:creationId xmlns:p14="http://schemas.microsoft.com/office/powerpoint/2010/main" val="3321954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Tech monopolies directly impact consumers by reducing options and leaves innovation sidelined. Fukuyama, Richman, and Goel (2021) emphasize that these monopolies also influence civic and democratic life. For general audiences, I will explain monopoly simply as one company becoming so powerful that others cannot realistically compete. This concentration of power has far-reaching effects.</a:t>
            </a:r>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2</a:t>
            </a:fld>
            <a:endParaRPr lang="en-US" dirty="0"/>
          </a:p>
        </p:txBody>
      </p:sp>
    </p:spTree>
    <p:extLst>
      <p:ext uri="{BB962C8B-B14F-4D97-AF65-F5344CB8AC3E}">
        <p14:creationId xmlns:p14="http://schemas.microsoft.com/office/powerpoint/2010/main" val="176674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Firms often employ strategies that reduce transparency and strengthen dominance. Alon-Beck, Livingstone, Ofir, and Schwartz-Ziv (2024) explain how SPACs and board arrangements limit oversight. </a:t>
            </a:r>
            <a:r>
              <a:rPr lang="en-US" sz="1200" kern="1200" dirty="0" err="1">
                <a:solidFill>
                  <a:schemeClr val="tx1"/>
                </a:solidFill>
                <a:effectLst/>
                <a:latin typeface="+mn-lt"/>
                <a:ea typeface="+mn-ea"/>
                <a:cs typeface="+mn-cs"/>
              </a:rPr>
              <a:t>Geradin</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Katsifis</a:t>
            </a:r>
            <a:r>
              <a:rPr lang="en-US" sz="1200" kern="1200" dirty="0">
                <a:solidFill>
                  <a:schemeClr val="tx1"/>
                </a:solidFill>
                <a:effectLst/>
                <a:latin typeface="+mn-lt"/>
                <a:ea typeface="+mn-ea"/>
                <a:cs typeface="+mn-cs"/>
              </a:rPr>
              <a:t> (2020) show how Google’s ad tech practices give unfair preference to its own services. For non-technical listeners, I will compare this to changing the rules of a game while also serving as the referee. Simply put, large firms acquire smaller competitors or those with innovative technology potential, they then integrate them into their personal ecosystem and effectively buy out potential competition before they are ever able to sprout from the ground. This is a working case example of “too big to fail.”</a:t>
            </a:r>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3</a:t>
            </a:fld>
            <a:endParaRPr lang="en-US" dirty="0"/>
          </a:p>
        </p:txBody>
      </p:sp>
    </p:spTree>
    <p:extLst>
      <p:ext uri="{BB962C8B-B14F-4D97-AF65-F5344CB8AC3E}">
        <p14:creationId xmlns:p14="http://schemas.microsoft.com/office/powerpoint/2010/main" val="358004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Monopolies create legal and ethical challenges. Heydt (2024) shows how psychology shapes interpretation of monopoly behavior in court. Khan (2019) emphasizes that platforms should not compete against the businesses they host. Goldwater (2024) labels Facebook’s conduct as structural cheating. Together, these examples demonstrate that monopolies are an issue of both law and fairness. When one entity holds all the power and control within an element of industry, it impedes innovation. It is important that we solidify our definitions of right-versus-wrong practices so that we can keep technology markets fair and equitable.</a:t>
            </a:r>
          </a:p>
          <a:p>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4</a:t>
            </a:fld>
            <a:endParaRPr lang="en-US" dirty="0"/>
          </a:p>
        </p:txBody>
      </p:sp>
    </p:spTree>
    <p:extLst>
      <p:ext uri="{BB962C8B-B14F-4D97-AF65-F5344CB8AC3E}">
        <p14:creationId xmlns:p14="http://schemas.microsoft.com/office/powerpoint/2010/main" val="2961611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Data is the driving force Big Tech’s monopoly power. McIntosh (2019) argues that data collection and storage allow firms to dominate. Hicks (2023) proposes new models of data ownership to balance this power. Whitaker (2019) shows how copyright debates evolve as technology shifts. I will explain data as the raw fuel powering the digital economy. Our data has become a monetized asset for others, and intellectual property data is often absorbed by big tech before it ever grows into a competitive threat. Changing parameters within technology call for sustained improvements in policy to maintain fair competition.</a:t>
            </a:r>
          </a:p>
          <a:p>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5</a:t>
            </a:fld>
            <a:endParaRPr lang="en-US" dirty="0"/>
          </a:p>
        </p:txBody>
      </p:sp>
    </p:spTree>
    <p:extLst>
      <p:ext uri="{BB962C8B-B14F-4D97-AF65-F5344CB8AC3E}">
        <p14:creationId xmlns:p14="http://schemas.microsoft.com/office/powerpoint/2010/main" val="3896127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nothing new for members across the political aisle from one another to disagree on things. Despite political divides, Alford (2022) highlights bipartisan agreement to regulate Big Tech. This consensus shows that both parties recognize the risks posed by monopoly power and unfair competition in business markets. While approaches may differ, the agreement signals momentum for reform. This bipartisan framing reassures audiences that solutions are possible and readily welcomed.</a:t>
            </a:r>
          </a:p>
          <a:p>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6</a:t>
            </a:fld>
            <a:endParaRPr lang="en-US" dirty="0"/>
          </a:p>
        </p:txBody>
      </p:sp>
    </p:spTree>
    <p:extLst>
      <p:ext uri="{BB962C8B-B14F-4D97-AF65-F5344CB8AC3E}">
        <p14:creationId xmlns:p14="http://schemas.microsoft.com/office/powerpoint/2010/main" val="3311939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Monopolies affect not only competition, but also society and politics. SPACs and ad tech are examples of tactics that entrench power. Data ownership will be central to shaping future policies and will likely be a point of contention within the political landscape for many years to come. Finally, bipartisan consensus (Alford, 2022) indicates meaningful reform is on the horizon. This reinforces the importance of the issue for both technical and non-technical audiences.</a:t>
            </a:r>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7</a:t>
            </a:fld>
            <a:endParaRPr lang="en-US" dirty="0"/>
          </a:p>
        </p:txBody>
      </p:sp>
    </p:spTree>
    <p:extLst>
      <p:ext uri="{BB962C8B-B14F-4D97-AF65-F5344CB8AC3E}">
        <p14:creationId xmlns:p14="http://schemas.microsoft.com/office/powerpoint/2010/main" val="4134687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will conclude with references to support the presentation and provide citations in proper APA7 format.</a:t>
            </a:r>
            <a:endParaRPr lang="en-US" dirty="0"/>
          </a:p>
        </p:txBody>
      </p:sp>
      <p:sp>
        <p:nvSpPr>
          <p:cNvPr id="4" name="Slide Number Placeholder 3"/>
          <p:cNvSpPr>
            <a:spLocks noGrp="1"/>
          </p:cNvSpPr>
          <p:nvPr>
            <p:ph type="sldNum" sz="quarter" idx="5"/>
          </p:nvPr>
        </p:nvSpPr>
        <p:spPr/>
        <p:txBody>
          <a:bodyPr/>
          <a:lstStyle/>
          <a:p>
            <a:fld id="{41EEE60E-651F-40CC-AD73-C00F10CE42B6}" type="slidenum">
              <a:rPr lang="en-US" smtClean="0"/>
              <a:t>8</a:t>
            </a:fld>
            <a:endParaRPr lang="en-US" dirty="0"/>
          </a:p>
        </p:txBody>
      </p:sp>
    </p:spTree>
    <p:extLst>
      <p:ext uri="{BB962C8B-B14F-4D97-AF65-F5344CB8AC3E}">
        <p14:creationId xmlns:p14="http://schemas.microsoft.com/office/powerpoint/2010/main" val="37306720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9/21/2025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9/21/2025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0" y="1584325"/>
            <a:ext cx="8791575" cy="2387600"/>
          </a:xfrm>
        </p:spPr>
        <p:txBody>
          <a:bodyPr>
            <a:normAutofit fontScale="90000"/>
          </a:bodyPr>
          <a:lstStyle/>
          <a:p>
            <a:pPr algn="ctr"/>
            <a:r>
              <a:rPr lang="en-US" dirty="0">
                <a:latin typeface="Calibri" panose="020F0502020204030204" pitchFamily="34" charset="0"/>
                <a:ea typeface="Calibri" panose="020F0502020204030204" pitchFamily="34" charset="0"/>
                <a:cs typeface="Calibri" panose="020F0502020204030204" pitchFamily="34" charset="0"/>
              </a:rPr>
              <a:t>Tech Monopolies </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and </a:t>
            </a:r>
            <a:br>
              <a:rPr lang="en-US" dirty="0">
                <a:latin typeface="Calibri" panose="020F0502020204030204" pitchFamily="34" charset="0"/>
                <a:ea typeface="Calibri" panose="020F0502020204030204" pitchFamily="34" charset="0"/>
                <a:cs typeface="Calibri" panose="020F0502020204030204" pitchFamily="34" charset="0"/>
              </a:rPr>
            </a:br>
            <a:r>
              <a:rPr lang="en-US" dirty="0">
                <a:latin typeface="Calibri" panose="020F0502020204030204" pitchFamily="34" charset="0"/>
                <a:ea typeface="Calibri" panose="020F0502020204030204" pitchFamily="34" charset="0"/>
                <a:cs typeface="Calibri" panose="020F0502020204030204" pitchFamily="34" charset="0"/>
              </a:rPr>
              <a:t>Fair Competition</a:t>
            </a:r>
            <a:br>
              <a:rPr lang="en-US" dirty="0"/>
            </a:br>
            <a:endParaRPr lang="en-US" dirty="0"/>
          </a:p>
        </p:txBody>
      </p:sp>
      <p:sp>
        <p:nvSpPr>
          <p:cNvPr id="3" name="Subtitle 2">
            <a:extLst>
              <a:ext uri="{FF2B5EF4-FFF2-40B4-BE49-F238E27FC236}">
                <a16:creationId xmlns:a16="http://schemas.microsoft.com/office/drawing/2014/main" id="{2E78725B-6E40-4D82-B375-7831D81C29EE}"/>
              </a:ext>
            </a:extLst>
          </p:cNvPr>
          <p:cNvSpPr>
            <a:spLocks noGrp="1"/>
          </p:cNvSpPr>
          <p:nvPr>
            <p:ph type="subTitle" idx="1"/>
          </p:nvPr>
        </p:nvSpPr>
        <p:spPr>
          <a:xfrm>
            <a:off x="1700210" y="4530725"/>
            <a:ext cx="8791575" cy="1655762"/>
          </a:xfrm>
        </p:spPr>
        <p:txBody>
          <a:bodyPr>
            <a:normAutofit/>
          </a:bodyPr>
          <a:lstStyle/>
          <a:p>
            <a:pPr algn="ctr"/>
            <a:r>
              <a:rPr lang="en-US" sz="1600" dirty="0">
                <a:latin typeface="Calibri" panose="020F0502020204030204" pitchFamily="34" charset="0"/>
                <a:ea typeface="Calibri" panose="020F0502020204030204" pitchFamily="34" charset="0"/>
                <a:cs typeface="Calibri" panose="020F0502020204030204" pitchFamily="34" charset="0"/>
              </a:rPr>
              <a:t>John Heim</a:t>
            </a:r>
            <a:br>
              <a:rPr lang="en-US" sz="1600" dirty="0">
                <a:latin typeface="Calibri" panose="020F0502020204030204" pitchFamily="34" charset="0"/>
                <a:ea typeface="Calibri" panose="020F0502020204030204" pitchFamily="34" charset="0"/>
                <a:cs typeface="Calibri" panose="020F0502020204030204" pitchFamily="34" charset="0"/>
              </a:rPr>
            </a:br>
            <a:r>
              <a:rPr lang="en-US" sz="1600" dirty="0">
                <a:latin typeface="Calibri" panose="020F0502020204030204" pitchFamily="34" charset="0"/>
                <a:ea typeface="Calibri" panose="020F0502020204030204" pitchFamily="34" charset="0"/>
                <a:cs typeface="Calibri" panose="020F0502020204030204" pitchFamily="34" charset="0"/>
              </a:rPr>
              <a:t>CIS 311 – Technical Writing in CIS</a:t>
            </a:r>
            <a:br>
              <a:rPr lang="en-US" sz="1600" dirty="0">
                <a:latin typeface="Calibri" panose="020F0502020204030204" pitchFamily="34" charset="0"/>
                <a:ea typeface="Calibri" panose="020F0502020204030204" pitchFamily="34" charset="0"/>
                <a:cs typeface="Calibri" panose="020F0502020204030204" pitchFamily="34" charset="0"/>
              </a:rPr>
            </a:br>
            <a:r>
              <a:rPr lang="en-US" sz="1600" dirty="0">
                <a:latin typeface="Calibri" panose="020F0502020204030204" pitchFamily="34" charset="0"/>
                <a:ea typeface="Calibri" panose="020F0502020204030204" pitchFamily="34" charset="0"/>
                <a:cs typeface="Calibri" panose="020F0502020204030204" pitchFamily="34" charset="0"/>
              </a:rPr>
              <a:t>September 21, 2025</a:t>
            </a:r>
          </a:p>
        </p:txBody>
      </p:sp>
    </p:spTree>
    <p:extLst>
      <p:ext uri="{BB962C8B-B14F-4D97-AF65-F5344CB8AC3E}">
        <p14:creationId xmlns:p14="http://schemas.microsoft.com/office/powerpoint/2010/main" val="1819359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529618"/>
            <a:ext cx="9905998" cy="1478570"/>
          </a:xfrm>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Why Tech Monopolies Matter</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E0367950-117B-BBD5-6E17-D9A6B348E896}"/>
              </a:ext>
            </a:extLst>
          </p:cNvPr>
          <p:cNvSpPr>
            <a:spLocks noGrp="1"/>
          </p:cNvSpPr>
          <p:nvPr>
            <p:ph idx="1"/>
          </p:nvPr>
        </p:nvSpPr>
        <p:spPr>
          <a:xfrm>
            <a:off x="1427163" y="2347119"/>
            <a:ext cx="5037138" cy="3541714"/>
          </a:xfrm>
        </p:spPr>
        <p:txBody>
          <a:bodyPr/>
          <a:lstStyle/>
          <a:p>
            <a:pPr lvl="0"/>
            <a:r>
              <a:rPr lang="en-US" sz="2200" dirty="0"/>
              <a:t>Market concentration reduces innovation and consumer choice.</a:t>
            </a:r>
          </a:p>
          <a:p>
            <a:pPr lvl="0"/>
            <a:r>
              <a:rPr lang="en-US" sz="2200" dirty="0"/>
              <a:t>Big Tech dominance influences democracy and society (Fukuyama, Richman, &amp; Goel, 2021).</a:t>
            </a:r>
          </a:p>
          <a:p>
            <a:endParaRPr lang="en-US" dirty="0"/>
          </a:p>
        </p:txBody>
      </p:sp>
      <p:pic>
        <p:nvPicPr>
          <p:cNvPr id="9" name="Picture 8" descr="A game board with a chess figure and chess pieces">
            <a:extLst>
              <a:ext uri="{FF2B5EF4-FFF2-40B4-BE49-F238E27FC236}">
                <a16:creationId xmlns:a16="http://schemas.microsoft.com/office/drawing/2014/main" id="{9BDCE29C-F933-94A7-A0A1-D579D85B998B}"/>
              </a:ext>
            </a:extLst>
          </p:cNvPr>
          <p:cNvPicPr>
            <a:picLocks noChangeAspect="1"/>
          </p:cNvPicPr>
          <p:nvPr/>
        </p:nvPicPr>
        <p:blipFill>
          <a:blip r:embed="rId3"/>
          <a:stretch>
            <a:fillRect/>
          </a:stretch>
        </p:blipFill>
        <p:spPr>
          <a:xfrm>
            <a:off x="7505700" y="2347119"/>
            <a:ext cx="3041650" cy="3041650"/>
          </a:xfrm>
          <a:prstGeom prst="rect">
            <a:avLst/>
          </a:prstGeom>
        </p:spPr>
      </p:pic>
      <p:sp>
        <p:nvSpPr>
          <p:cNvPr id="10" name="TextBox 9">
            <a:extLst>
              <a:ext uri="{FF2B5EF4-FFF2-40B4-BE49-F238E27FC236}">
                <a16:creationId xmlns:a16="http://schemas.microsoft.com/office/drawing/2014/main" id="{223B7595-CA6B-1F7E-9D5A-E823F24A075D}"/>
              </a:ext>
            </a:extLst>
          </p:cNvPr>
          <p:cNvSpPr txBox="1"/>
          <p:nvPr/>
        </p:nvSpPr>
        <p:spPr>
          <a:xfrm>
            <a:off x="8591549" y="5360988"/>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spTree>
    <p:extLst>
      <p:ext uri="{BB962C8B-B14F-4D97-AF65-F5344CB8AC3E}">
        <p14:creationId xmlns:p14="http://schemas.microsoft.com/office/powerpoint/2010/main" val="3253689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3" y="327514"/>
            <a:ext cx="9905998" cy="1478570"/>
          </a:xfrm>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Tactics of Monopoly Power</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1413" y="2122487"/>
            <a:ext cx="9905999" cy="3541714"/>
          </a:xfrm>
        </p:spPr>
        <p:txBody>
          <a:bodyPr>
            <a:normAutofit/>
          </a:bodyPr>
          <a:lstStyle/>
          <a:p>
            <a:pPr lvl="0"/>
            <a:r>
              <a:rPr lang="en-US" sz="2200" dirty="0"/>
              <a:t>Governance and Special Purpose Acquisition Company (SPAC) structures obscure accountability (Alon-Beck, Livingstone, Ofir, &amp; Schwartz-Ziv, 2024).</a:t>
            </a:r>
          </a:p>
          <a:p>
            <a:pPr lvl="0"/>
            <a:r>
              <a:rPr lang="en-US" sz="2200" dirty="0"/>
              <a:t>Ad tech self-preferencing disadvantages rivals (</a:t>
            </a:r>
            <a:r>
              <a:rPr lang="en-US" sz="2200" dirty="0" err="1"/>
              <a:t>Geradin</a:t>
            </a:r>
            <a:r>
              <a:rPr lang="en-US" sz="2200" dirty="0"/>
              <a:t> &amp; </a:t>
            </a:r>
            <a:r>
              <a:rPr lang="en-US" sz="2200" dirty="0" err="1"/>
              <a:t>Katsifis</a:t>
            </a:r>
            <a:r>
              <a:rPr lang="en-US" sz="2200" dirty="0"/>
              <a:t>, 2020).</a:t>
            </a:r>
          </a:p>
        </p:txBody>
      </p:sp>
      <p:pic>
        <p:nvPicPr>
          <p:cNvPr id="5" name="Picture 4" descr="A white sign with black text&#10;&#10;AI-generated content may be incorrect.">
            <a:extLst>
              <a:ext uri="{FF2B5EF4-FFF2-40B4-BE49-F238E27FC236}">
                <a16:creationId xmlns:a16="http://schemas.microsoft.com/office/drawing/2014/main" id="{2319FD2C-52CE-BC90-06D6-7362327CFB76}"/>
              </a:ext>
            </a:extLst>
          </p:cNvPr>
          <p:cNvPicPr>
            <a:picLocks noChangeAspect="1"/>
          </p:cNvPicPr>
          <p:nvPr/>
        </p:nvPicPr>
        <p:blipFill>
          <a:blip r:embed="rId3"/>
          <a:stretch>
            <a:fillRect/>
          </a:stretch>
        </p:blipFill>
        <p:spPr>
          <a:xfrm>
            <a:off x="3382962" y="4457404"/>
            <a:ext cx="5422900" cy="1206797"/>
          </a:xfrm>
          <a:prstGeom prst="rect">
            <a:avLst/>
          </a:prstGeom>
        </p:spPr>
      </p:pic>
      <p:sp>
        <p:nvSpPr>
          <p:cNvPr id="6" name="TextBox 5">
            <a:extLst>
              <a:ext uri="{FF2B5EF4-FFF2-40B4-BE49-F238E27FC236}">
                <a16:creationId xmlns:a16="http://schemas.microsoft.com/office/drawing/2014/main" id="{782A7BDC-3D58-361D-66E9-A3A623EFB358}"/>
              </a:ext>
            </a:extLst>
          </p:cNvPr>
          <p:cNvSpPr txBox="1"/>
          <p:nvPr/>
        </p:nvSpPr>
        <p:spPr>
          <a:xfrm>
            <a:off x="6869112" y="5632452"/>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spTree>
    <p:extLst>
      <p:ext uri="{BB962C8B-B14F-4D97-AF65-F5344CB8AC3E}">
        <p14:creationId xmlns:p14="http://schemas.microsoft.com/office/powerpoint/2010/main" val="2172179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356580"/>
            <a:ext cx="9905998" cy="1478570"/>
          </a:xfrm>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Legal and Ethical Dimensions</a:t>
            </a:r>
          </a:p>
        </p:txBody>
      </p:sp>
      <p:sp>
        <p:nvSpPr>
          <p:cNvPr id="5" name="Content Placeholder 4">
            <a:extLst>
              <a:ext uri="{FF2B5EF4-FFF2-40B4-BE49-F238E27FC236}">
                <a16:creationId xmlns:a16="http://schemas.microsoft.com/office/drawing/2014/main" id="{B70B6FAD-9B25-25C6-2987-BBCD2D808544}"/>
              </a:ext>
            </a:extLst>
          </p:cNvPr>
          <p:cNvSpPr>
            <a:spLocks noGrp="1"/>
          </p:cNvSpPr>
          <p:nvPr>
            <p:ph idx="1"/>
          </p:nvPr>
        </p:nvSpPr>
        <p:spPr>
          <a:xfrm>
            <a:off x="1143001" y="2057400"/>
            <a:ext cx="6134100" cy="3541714"/>
          </a:xfrm>
        </p:spPr>
        <p:txBody>
          <a:bodyPr>
            <a:normAutofit/>
          </a:bodyPr>
          <a:lstStyle/>
          <a:p>
            <a:pPr lvl="0"/>
            <a:r>
              <a:rPr lang="en-US" sz="2200" dirty="0">
                <a:latin typeface="Calibri" panose="020F0502020204030204" pitchFamily="34" charset="0"/>
                <a:ea typeface="Calibri" panose="020F0502020204030204" pitchFamily="34" charset="0"/>
                <a:cs typeface="Calibri" panose="020F0502020204030204" pitchFamily="34" charset="0"/>
              </a:rPr>
              <a:t>U.S. v. Google highlights legal and psychological factors (Heydt, 2024).</a:t>
            </a:r>
          </a:p>
          <a:p>
            <a:pPr lvl="0"/>
            <a:r>
              <a:rPr lang="en-US" sz="2200" dirty="0">
                <a:latin typeface="Calibri" panose="020F0502020204030204" pitchFamily="34" charset="0"/>
                <a:ea typeface="Calibri" panose="020F0502020204030204" pitchFamily="34" charset="0"/>
                <a:cs typeface="Calibri" panose="020F0502020204030204" pitchFamily="34" charset="0"/>
              </a:rPr>
              <a:t>Platform–commerce conflicts reveal risks (Khan, 2019).</a:t>
            </a:r>
          </a:p>
          <a:p>
            <a:pPr lvl="0"/>
            <a:r>
              <a:rPr lang="en-US" sz="2200" dirty="0">
                <a:latin typeface="Calibri" panose="020F0502020204030204" pitchFamily="34" charset="0"/>
                <a:ea typeface="Calibri" panose="020F0502020204030204" pitchFamily="34" charset="0"/>
                <a:cs typeface="Calibri" panose="020F0502020204030204" pitchFamily="34" charset="0"/>
              </a:rPr>
              <a:t>Facebook’s conduct described as structural cheating (Goldwater, 2024).</a:t>
            </a:r>
          </a:p>
          <a:p>
            <a:pPr marL="0" indent="0">
              <a:buNone/>
            </a:pPr>
            <a:endParaRPr lang="en-US" sz="2200" dirty="0">
              <a:latin typeface="Calibri" panose="020F0502020204030204" pitchFamily="34" charset="0"/>
              <a:ea typeface="Calibri" panose="020F0502020204030204" pitchFamily="34" charset="0"/>
              <a:cs typeface="Calibri" panose="020F0502020204030204" pitchFamily="34" charset="0"/>
            </a:endParaRPr>
          </a:p>
        </p:txBody>
      </p:sp>
      <p:pic>
        <p:nvPicPr>
          <p:cNvPr id="7" name="Picture 6" descr="A balance scale with words on it&#10;&#10;AI-generated content may be incorrect.">
            <a:extLst>
              <a:ext uri="{FF2B5EF4-FFF2-40B4-BE49-F238E27FC236}">
                <a16:creationId xmlns:a16="http://schemas.microsoft.com/office/drawing/2014/main" id="{B3D0744F-E81C-1692-0D9F-8952DEA13E40}"/>
              </a:ext>
            </a:extLst>
          </p:cNvPr>
          <p:cNvPicPr>
            <a:picLocks noChangeAspect="1"/>
          </p:cNvPicPr>
          <p:nvPr/>
        </p:nvPicPr>
        <p:blipFill>
          <a:blip r:embed="rId3"/>
          <a:stretch>
            <a:fillRect/>
          </a:stretch>
        </p:blipFill>
        <p:spPr>
          <a:xfrm>
            <a:off x="8464550" y="2821782"/>
            <a:ext cx="2012950" cy="2012950"/>
          </a:xfrm>
          <a:prstGeom prst="rect">
            <a:avLst/>
          </a:prstGeom>
        </p:spPr>
      </p:pic>
      <p:sp>
        <p:nvSpPr>
          <p:cNvPr id="8" name="TextBox 7">
            <a:extLst>
              <a:ext uri="{FF2B5EF4-FFF2-40B4-BE49-F238E27FC236}">
                <a16:creationId xmlns:a16="http://schemas.microsoft.com/office/drawing/2014/main" id="{29B74BA6-FE77-9292-355B-B785EA3BD314}"/>
              </a:ext>
            </a:extLst>
          </p:cNvPr>
          <p:cNvSpPr txBox="1"/>
          <p:nvPr/>
        </p:nvSpPr>
        <p:spPr>
          <a:xfrm>
            <a:off x="8539162" y="4803439"/>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spTree>
    <p:extLst>
      <p:ext uri="{BB962C8B-B14F-4D97-AF65-F5344CB8AC3E}">
        <p14:creationId xmlns:p14="http://schemas.microsoft.com/office/powerpoint/2010/main" val="1193417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624868"/>
            <a:ext cx="9905998" cy="1478570"/>
          </a:xfrm>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Data and Ownership Challenges</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9" name="Content Placeholder 2">
            <a:extLst>
              <a:ext uri="{FF2B5EF4-FFF2-40B4-BE49-F238E27FC236}">
                <a16:creationId xmlns:a16="http://schemas.microsoft.com/office/drawing/2014/main" id="{6D51E218-21D2-527B-FF74-F552382F7D2C}"/>
              </a:ext>
            </a:extLst>
          </p:cNvPr>
          <p:cNvSpPr>
            <a:spLocks noGrp="1"/>
          </p:cNvSpPr>
          <p:nvPr>
            <p:ph idx="1"/>
          </p:nvPr>
        </p:nvSpPr>
        <p:spPr>
          <a:xfrm>
            <a:off x="1236663" y="2643187"/>
            <a:ext cx="6027737" cy="3541714"/>
          </a:xfrm>
        </p:spPr>
        <p:txBody>
          <a:bodyPr>
            <a:normAutofit/>
          </a:bodyPr>
          <a:lstStyle/>
          <a:p>
            <a:pPr lvl="0"/>
            <a:r>
              <a:rPr lang="en-US" sz="2200" dirty="0">
                <a:latin typeface="Calibri" panose="020F0502020204030204" pitchFamily="34" charset="0"/>
                <a:ea typeface="Calibri" panose="020F0502020204030204" pitchFamily="34" charset="0"/>
                <a:cs typeface="Calibri" panose="020F0502020204030204" pitchFamily="34" charset="0"/>
              </a:rPr>
              <a:t>Data accumulation reinforces monopoly power (McIntosh, 2019).</a:t>
            </a:r>
          </a:p>
          <a:p>
            <a:pPr lvl="0"/>
            <a:r>
              <a:rPr lang="en-US" sz="2200" dirty="0">
                <a:latin typeface="Calibri" panose="020F0502020204030204" pitchFamily="34" charset="0"/>
                <a:ea typeface="Calibri" panose="020F0502020204030204" pitchFamily="34" charset="0"/>
                <a:cs typeface="Calibri" panose="020F0502020204030204" pitchFamily="34" charset="0"/>
              </a:rPr>
              <a:t>New ownership models are needed (Hicks, 2023).</a:t>
            </a:r>
          </a:p>
          <a:p>
            <a:pPr lvl="0"/>
            <a:r>
              <a:rPr lang="en-US" sz="2200" dirty="0">
                <a:latin typeface="Calibri" panose="020F0502020204030204" pitchFamily="34" charset="0"/>
                <a:ea typeface="Calibri" panose="020F0502020204030204" pitchFamily="34" charset="0"/>
                <a:cs typeface="Calibri" panose="020F0502020204030204" pitchFamily="34" charset="0"/>
              </a:rPr>
              <a:t>Copyright adapts with added-value models (Whitaker, 2019).</a:t>
            </a:r>
          </a:p>
          <a:p>
            <a:pPr marL="0" lvl="0" indent="0">
              <a:buNone/>
            </a:pPr>
            <a:endParaRPr lang="en-US" sz="2200" dirty="0">
              <a:latin typeface="Calibri" panose="020F0502020204030204" pitchFamily="34" charset="0"/>
              <a:ea typeface="Calibri" panose="020F0502020204030204" pitchFamily="34" charset="0"/>
              <a:cs typeface="Calibri" panose="020F0502020204030204" pitchFamily="34" charset="0"/>
            </a:endParaRPr>
          </a:p>
        </p:txBody>
      </p:sp>
      <p:pic>
        <p:nvPicPr>
          <p:cNvPr id="11" name="Picture 10" descr="A diagram of a sales funnel&#10;&#10;AI-generated content may be incorrect.">
            <a:extLst>
              <a:ext uri="{FF2B5EF4-FFF2-40B4-BE49-F238E27FC236}">
                <a16:creationId xmlns:a16="http://schemas.microsoft.com/office/drawing/2014/main" id="{23862FF0-E8B8-E9A8-1A4F-28CE99B9B72E}"/>
              </a:ext>
            </a:extLst>
          </p:cNvPr>
          <p:cNvPicPr>
            <a:picLocks noChangeAspect="1"/>
          </p:cNvPicPr>
          <p:nvPr/>
        </p:nvPicPr>
        <p:blipFill>
          <a:blip r:embed="rId3"/>
          <a:stretch>
            <a:fillRect/>
          </a:stretch>
        </p:blipFill>
        <p:spPr>
          <a:xfrm>
            <a:off x="8579908" y="2643187"/>
            <a:ext cx="1878542" cy="2817813"/>
          </a:xfrm>
          <a:prstGeom prst="rect">
            <a:avLst/>
          </a:prstGeom>
        </p:spPr>
      </p:pic>
      <p:sp>
        <p:nvSpPr>
          <p:cNvPr id="13" name="TextBox 12">
            <a:extLst>
              <a:ext uri="{FF2B5EF4-FFF2-40B4-BE49-F238E27FC236}">
                <a16:creationId xmlns:a16="http://schemas.microsoft.com/office/drawing/2014/main" id="{8FDDE290-17B4-8D60-3AC5-BD6E2DB73FB1}"/>
              </a:ext>
            </a:extLst>
          </p:cNvPr>
          <p:cNvSpPr txBox="1"/>
          <p:nvPr/>
        </p:nvSpPr>
        <p:spPr>
          <a:xfrm>
            <a:off x="8510058" y="5407632"/>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spTree>
    <p:extLst>
      <p:ext uri="{BB962C8B-B14F-4D97-AF65-F5344CB8AC3E}">
        <p14:creationId xmlns:p14="http://schemas.microsoft.com/office/powerpoint/2010/main" val="1398410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Policy and Bipartisan Momentum</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1413" y="3055143"/>
            <a:ext cx="5862638" cy="3541714"/>
          </a:xfrm>
        </p:spPr>
        <p:txBody>
          <a:bodyPr>
            <a:normAutofit/>
          </a:bodyPr>
          <a:lstStyle/>
          <a:p>
            <a:pPr lvl="0"/>
            <a:r>
              <a:rPr lang="en-US" sz="2200" dirty="0">
                <a:latin typeface="Calibri" panose="020F0502020204030204" pitchFamily="34" charset="0"/>
                <a:ea typeface="Calibri" panose="020F0502020204030204" pitchFamily="34" charset="0"/>
                <a:cs typeface="Calibri" panose="020F0502020204030204" pitchFamily="34" charset="0"/>
              </a:rPr>
              <a:t>Policymakers across parties support reform (Alford, 2022).</a:t>
            </a:r>
          </a:p>
          <a:p>
            <a:pPr lvl="0"/>
            <a:r>
              <a:rPr lang="en-US" sz="2200" dirty="0">
                <a:latin typeface="Calibri" panose="020F0502020204030204" pitchFamily="34" charset="0"/>
                <a:ea typeface="Calibri" panose="020F0502020204030204" pitchFamily="34" charset="0"/>
                <a:cs typeface="Calibri" panose="020F0502020204030204" pitchFamily="34" charset="0"/>
              </a:rPr>
              <a:t>The common goal is fair markets that encourage innovation.</a:t>
            </a:r>
          </a:p>
        </p:txBody>
      </p:sp>
      <p:sp>
        <p:nvSpPr>
          <p:cNvPr id="6" name="TextBox 5">
            <a:extLst>
              <a:ext uri="{FF2B5EF4-FFF2-40B4-BE49-F238E27FC236}">
                <a16:creationId xmlns:a16="http://schemas.microsoft.com/office/drawing/2014/main" id="{7A51FFBA-9EF4-A8A5-96D5-BC049205F777}"/>
              </a:ext>
            </a:extLst>
          </p:cNvPr>
          <p:cNvSpPr txBox="1"/>
          <p:nvPr/>
        </p:nvSpPr>
        <p:spPr>
          <a:xfrm>
            <a:off x="8393112" y="4782343"/>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pic>
        <p:nvPicPr>
          <p:cNvPr id="1026" name="Picture 2" descr="Generated image">
            <a:extLst>
              <a:ext uri="{FF2B5EF4-FFF2-40B4-BE49-F238E27FC236}">
                <a16:creationId xmlns:a16="http://schemas.microsoft.com/office/drawing/2014/main" id="{FC7051C3-9A45-EF5F-8614-6624B9AFBC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9067" y="3098800"/>
            <a:ext cx="2590800" cy="172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8318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Conclusion and Takeaways</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389063" y="2249487"/>
            <a:ext cx="5145088" cy="3541714"/>
          </a:xfrm>
        </p:spPr>
        <p:txBody>
          <a:bodyPr>
            <a:normAutofit lnSpcReduction="10000"/>
          </a:bodyPr>
          <a:lstStyle/>
          <a:p>
            <a:pPr lvl="0"/>
            <a:r>
              <a:rPr lang="en-US" sz="2200" dirty="0">
                <a:latin typeface="Calibri" panose="020F0502020204030204" pitchFamily="34" charset="0"/>
                <a:ea typeface="Calibri" panose="020F0502020204030204" pitchFamily="34" charset="0"/>
                <a:cs typeface="Calibri" panose="020F0502020204030204" pitchFamily="34" charset="0"/>
              </a:rPr>
              <a:t>Monopolies affect innovation, competition, and democracy.</a:t>
            </a:r>
          </a:p>
          <a:p>
            <a:pPr lvl="0"/>
            <a:r>
              <a:rPr lang="en-US" sz="2200" dirty="0">
                <a:latin typeface="Calibri" panose="020F0502020204030204" pitchFamily="34" charset="0"/>
                <a:ea typeface="Calibri" panose="020F0502020204030204" pitchFamily="34" charset="0"/>
                <a:cs typeface="Calibri" panose="020F0502020204030204" pitchFamily="34" charset="0"/>
              </a:rPr>
              <a:t>SPACs and advertising technology tactics strengthen dominance.</a:t>
            </a:r>
          </a:p>
          <a:p>
            <a:pPr lvl="0"/>
            <a:r>
              <a:rPr lang="en-US" sz="2200" dirty="0">
                <a:latin typeface="Calibri" panose="020F0502020204030204" pitchFamily="34" charset="0"/>
                <a:ea typeface="Calibri" panose="020F0502020204030204" pitchFamily="34" charset="0"/>
                <a:cs typeface="Calibri" panose="020F0502020204030204" pitchFamily="34" charset="0"/>
              </a:rPr>
              <a:t>Data ownership debates shape future policy.</a:t>
            </a:r>
          </a:p>
          <a:p>
            <a:pPr lvl="0"/>
            <a:r>
              <a:rPr lang="en-US" sz="2200" dirty="0">
                <a:latin typeface="Calibri" panose="020F0502020204030204" pitchFamily="34" charset="0"/>
                <a:ea typeface="Calibri" panose="020F0502020204030204" pitchFamily="34" charset="0"/>
                <a:cs typeface="Calibri" panose="020F0502020204030204" pitchFamily="34" charset="0"/>
              </a:rPr>
              <a:t>Reform has bipartisan support and is gaining momentum.</a:t>
            </a:r>
          </a:p>
        </p:txBody>
      </p:sp>
      <p:pic>
        <p:nvPicPr>
          <p:cNvPr id="5" name="Picture 4" descr="A close-up of icons&#10;&#10;AI-generated content may be incorrect.">
            <a:extLst>
              <a:ext uri="{FF2B5EF4-FFF2-40B4-BE49-F238E27FC236}">
                <a16:creationId xmlns:a16="http://schemas.microsoft.com/office/drawing/2014/main" id="{FB8C7B77-DEC0-2F45-81DB-6EB3CC3BA0FF}"/>
              </a:ext>
            </a:extLst>
          </p:cNvPr>
          <p:cNvPicPr>
            <a:picLocks noChangeAspect="1"/>
          </p:cNvPicPr>
          <p:nvPr/>
        </p:nvPicPr>
        <p:blipFill>
          <a:blip r:embed="rId3"/>
          <a:stretch>
            <a:fillRect/>
          </a:stretch>
        </p:blipFill>
        <p:spPr>
          <a:xfrm>
            <a:off x="7319168" y="2461419"/>
            <a:ext cx="3069431" cy="3069431"/>
          </a:xfrm>
          <a:prstGeom prst="rect">
            <a:avLst/>
          </a:prstGeom>
        </p:spPr>
      </p:pic>
      <p:sp>
        <p:nvSpPr>
          <p:cNvPr id="6" name="TextBox 5">
            <a:extLst>
              <a:ext uri="{FF2B5EF4-FFF2-40B4-BE49-F238E27FC236}">
                <a16:creationId xmlns:a16="http://schemas.microsoft.com/office/drawing/2014/main" id="{BC8F8162-5753-7CCC-7C63-132705D74148}"/>
              </a:ext>
            </a:extLst>
          </p:cNvPr>
          <p:cNvSpPr txBox="1"/>
          <p:nvPr/>
        </p:nvSpPr>
        <p:spPr>
          <a:xfrm>
            <a:off x="8431212" y="5530850"/>
            <a:ext cx="2997200"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Image generated by ChatGPT (OpenAI, 2025).</a:t>
            </a:r>
          </a:p>
        </p:txBody>
      </p:sp>
    </p:spTree>
    <p:extLst>
      <p:ext uri="{BB962C8B-B14F-4D97-AF65-F5344CB8AC3E}">
        <p14:creationId xmlns:p14="http://schemas.microsoft.com/office/powerpoint/2010/main" val="2919556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2" y="123218"/>
            <a:ext cx="9905998" cy="1057882"/>
          </a:xfrm>
        </p:spPr>
        <p:txBody>
          <a:bodyPr>
            <a:normAutofit/>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References</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730250" y="1181100"/>
            <a:ext cx="10731500" cy="4565650"/>
          </a:xfrm>
        </p:spPr>
        <p:txBody>
          <a:bodyPr vert="horz" lIns="91440" tIns="45720" rIns="91440" bIns="45720" rtlCol="0" anchor="t">
            <a:noAutofit/>
          </a:bodyPr>
          <a:lstStyle/>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Alford, R. P. (2022). The Bipartisan Consensus on Big Tech. </a:t>
            </a:r>
            <a:r>
              <a:rPr lang="en-US" sz="1200" i="1" dirty="0">
                <a:latin typeface="Calibri" panose="020F0502020204030204" pitchFamily="34" charset="0"/>
                <a:ea typeface="Calibri" panose="020F0502020204030204" pitchFamily="34" charset="0"/>
                <a:cs typeface="Calibri" panose="020F0502020204030204" pitchFamily="34" charset="0"/>
              </a:rPr>
              <a:t>Emory Law Journal</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71</a:t>
            </a:r>
            <a:r>
              <a:rPr lang="en-US" sz="1200" dirty="0">
                <a:latin typeface="Calibri" panose="020F0502020204030204" pitchFamily="34" charset="0"/>
                <a:ea typeface="Calibri" panose="020F0502020204030204" pitchFamily="34" charset="0"/>
                <a:cs typeface="Calibri" panose="020F0502020204030204" pitchFamily="34" charset="0"/>
              </a:rPr>
              <a:t>(5), 893–932.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Alon-Beck, A., Livingstone, J., Ofir, M., &amp; Schwartz-Ziv, M. (2024). Unraveling the Web: Big Tech Directors, </a:t>
            </a:r>
            <a:r>
              <a:rPr lang="en-US" sz="1200" dirty="0" err="1">
                <a:latin typeface="Calibri" panose="020F0502020204030204" pitchFamily="34" charset="0"/>
                <a:ea typeface="Calibri" panose="020F0502020204030204" pitchFamily="34" charset="0"/>
                <a:cs typeface="Calibri" panose="020F0502020204030204" pitchFamily="34" charset="0"/>
              </a:rPr>
              <a:t>Spacs</a:t>
            </a:r>
            <a:r>
              <a:rPr lang="en-US" sz="1200" dirty="0">
                <a:latin typeface="Calibri" panose="020F0502020204030204" pitchFamily="34" charset="0"/>
                <a:ea typeface="Calibri" panose="020F0502020204030204" pitchFamily="34" charset="0"/>
                <a:cs typeface="Calibri" panose="020F0502020204030204" pitchFamily="34" charset="0"/>
              </a:rPr>
              <a:t>, and Antitrust Evasion Tactics. </a:t>
            </a:r>
            <a:r>
              <a:rPr lang="en-US" sz="1200" i="1" dirty="0">
                <a:latin typeface="Calibri" panose="020F0502020204030204" pitchFamily="34" charset="0"/>
                <a:ea typeface="Calibri" panose="020F0502020204030204" pitchFamily="34" charset="0"/>
                <a:cs typeface="Calibri" panose="020F0502020204030204" pitchFamily="34" charset="0"/>
              </a:rPr>
              <a:t>University of Pennsylvania	Journal of Business Law</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26</a:t>
            </a:r>
            <a:r>
              <a:rPr lang="en-US" sz="1200" dirty="0">
                <a:latin typeface="Calibri" panose="020F0502020204030204" pitchFamily="34" charset="0"/>
                <a:ea typeface="Calibri" panose="020F0502020204030204" pitchFamily="34" charset="0"/>
                <a:cs typeface="Calibri" panose="020F0502020204030204" pitchFamily="34" charset="0"/>
              </a:rPr>
              <a:t>(3), 634–671.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Fukuyama, F., Richman, B., &amp; Goel, A. (2021). How to Save Democracy from Technology: Ending Big Tech’s Information Monopoly. </a:t>
            </a:r>
            <a:r>
              <a:rPr lang="en-US" sz="1200" i="1" dirty="0">
                <a:latin typeface="Calibri" panose="020F0502020204030204" pitchFamily="34" charset="0"/>
                <a:ea typeface="Calibri" panose="020F0502020204030204" pitchFamily="34" charset="0"/>
                <a:cs typeface="Calibri" panose="020F0502020204030204" pitchFamily="34" charset="0"/>
              </a:rPr>
              <a:t>Foreign Affairs</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100</a:t>
            </a:r>
            <a:r>
              <a:rPr lang="en-US" sz="1200" dirty="0">
                <a:latin typeface="Calibri" panose="020F0502020204030204" pitchFamily="34" charset="0"/>
                <a:ea typeface="Calibri" panose="020F0502020204030204" pitchFamily="34" charset="0"/>
                <a:cs typeface="Calibri" panose="020F0502020204030204" pitchFamily="34" charset="0"/>
              </a:rPr>
              <a:t>(1), 98–110.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Goldwater, J. (2024). Did Facebook Cheat?: A Test Case of Antitrust Ethics. </a:t>
            </a:r>
            <a:r>
              <a:rPr lang="en-US" sz="1200" i="1" dirty="0">
                <a:latin typeface="Calibri" panose="020F0502020204030204" pitchFamily="34" charset="0"/>
                <a:ea typeface="Calibri" panose="020F0502020204030204" pitchFamily="34" charset="0"/>
                <a:cs typeface="Calibri" panose="020F0502020204030204" pitchFamily="34" charset="0"/>
              </a:rPr>
              <a:t>Journal of Business Ethics</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195</a:t>
            </a:r>
            <a:r>
              <a:rPr lang="en-US" sz="1200" dirty="0">
                <a:latin typeface="Calibri" panose="020F0502020204030204" pitchFamily="34" charset="0"/>
                <a:ea typeface="Calibri" panose="020F0502020204030204" pitchFamily="34" charset="0"/>
                <a:cs typeface="Calibri" panose="020F0502020204030204" pitchFamily="34" charset="0"/>
              </a:rPr>
              <a:t>(1), 133–149. Retrieved from EBSCOhost.</a:t>
            </a:r>
          </a:p>
          <a:p>
            <a:pPr marL="0" indent="0">
              <a:buNone/>
            </a:pPr>
            <a:r>
              <a:rPr lang="en-US" sz="1200" dirty="0" err="1">
                <a:latin typeface="Calibri" panose="020F0502020204030204" pitchFamily="34" charset="0"/>
                <a:ea typeface="Calibri" panose="020F0502020204030204" pitchFamily="34" charset="0"/>
                <a:cs typeface="Calibri" panose="020F0502020204030204" pitchFamily="34" charset="0"/>
              </a:rPr>
              <a:t>Geradin</a:t>
            </a:r>
            <a:r>
              <a:rPr lang="en-US" sz="1200" dirty="0">
                <a:latin typeface="Calibri" panose="020F0502020204030204" pitchFamily="34" charset="0"/>
                <a:ea typeface="Calibri" panose="020F0502020204030204" pitchFamily="34" charset="0"/>
                <a:cs typeface="Calibri" panose="020F0502020204030204" pitchFamily="34" charset="0"/>
              </a:rPr>
              <a:t>, D., &amp; </a:t>
            </a:r>
            <a:r>
              <a:rPr lang="en-US" sz="1200" dirty="0" err="1">
                <a:latin typeface="Calibri" panose="020F0502020204030204" pitchFamily="34" charset="0"/>
                <a:ea typeface="Calibri" panose="020F0502020204030204" pitchFamily="34" charset="0"/>
                <a:cs typeface="Calibri" panose="020F0502020204030204" pitchFamily="34" charset="0"/>
              </a:rPr>
              <a:t>Katsifis</a:t>
            </a:r>
            <a:r>
              <a:rPr lang="en-US" sz="1200" dirty="0">
                <a:latin typeface="Calibri" panose="020F0502020204030204" pitchFamily="34" charset="0"/>
                <a:ea typeface="Calibri" panose="020F0502020204030204" pitchFamily="34" charset="0"/>
                <a:cs typeface="Calibri" panose="020F0502020204030204" pitchFamily="34" charset="0"/>
              </a:rPr>
              <a:t>, D. (2020). “Trust Me, I’m Fair”: </a:t>
            </a:r>
            <a:r>
              <a:rPr lang="en-US" sz="1200" dirty="0" err="1">
                <a:latin typeface="Calibri" panose="020F0502020204030204" pitchFamily="34" charset="0"/>
                <a:ea typeface="Calibri" panose="020F0502020204030204" pitchFamily="34" charset="0"/>
                <a:cs typeface="Calibri" panose="020F0502020204030204" pitchFamily="34" charset="0"/>
              </a:rPr>
              <a:t>Analysing</a:t>
            </a:r>
            <a:r>
              <a:rPr lang="en-US" sz="1200" dirty="0">
                <a:latin typeface="Calibri" panose="020F0502020204030204" pitchFamily="34" charset="0"/>
                <a:ea typeface="Calibri" panose="020F0502020204030204" pitchFamily="34" charset="0"/>
                <a:cs typeface="Calibri" panose="020F0502020204030204" pitchFamily="34" charset="0"/>
              </a:rPr>
              <a:t> Google’s Latest Practices in Ad Tech from the Perspective of EU Competition Law. </a:t>
            </a:r>
            <a:r>
              <a:rPr lang="en-US" sz="1200" i="1" dirty="0">
                <a:latin typeface="Calibri" panose="020F0502020204030204" pitchFamily="34" charset="0"/>
                <a:ea typeface="Calibri" panose="020F0502020204030204" pitchFamily="34" charset="0"/>
                <a:cs typeface="Calibri" panose="020F0502020204030204" pitchFamily="34" charset="0"/>
              </a:rPr>
              <a:t>European Competition 	Journal</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16</a:t>
            </a:r>
            <a:r>
              <a:rPr lang="en-US" sz="1200" dirty="0">
                <a:latin typeface="Calibri" panose="020F0502020204030204" pitchFamily="34" charset="0"/>
                <a:ea typeface="Calibri" panose="020F0502020204030204" pitchFamily="34" charset="0"/>
                <a:cs typeface="Calibri" panose="020F0502020204030204" pitchFamily="34" charset="0"/>
              </a:rPr>
              <a:t>(1), 11–54.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Heydt, J. (2024). Monopoly by Default: Psychology Meets Antitrust in United States V. Google. </a:t>
            </a:r>
            <a:r>
              <a:rPr lang="en-US" sz="1200" i="1" dirty="0">
                <a:latin typeface="Calibri" panose="020F0502020204030204" pitchFamily="34" charset="0"/>
                <a:ea typeface="Calibri" panose="020F0502020204030204" pitchFamily="34" charset="0"/>
                <a:cs typeface="Calibri" panose="020F0502020204030204" pitchFamily="34" charset="0"/>
              </a:rPr>
              <a:t>Law &amp; Psychology Review</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49</a:t>
            </a:r>
            <a:r>
              <a:rPr lang="en-US" sz="1200" dirty="0">
                <a:latin typeface="Calibri" panose="020F0502020204030204" pitchFamily="34" charset="0"/>
                <a:ea typeface="Calibri" panose="020F0502020204030204" pitchFamily="34" charset="0"/>
                <a:cs typeface="Calibri" panose="020F0502020204030204" pitchFamily="34" charset="0"/>
              </a:rPr>
              <a:t>, 181–200.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Hicks, J. (2023). The future of data ownership: An uncommon research agenda. </a:t>
            </a:r>
            <a:r>
              <a:rPr lang="en-US" sz="1200" i="1" dirty="0">
                <a:latin typeface="Calibri" panose="020F0502020204030204" pitchFamily="34" charset="0"/>
                <a:ea typeface="Calibri" panose="020F0502020204030204" pitchFamily="34" charset="0"/>
                <a:cs typeface="Calibri" panose="020F0502020204030204" pitchFamily="34" charset="0"/>
              </a:rPr>
              <a:t>Sociological Review</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71</a:t>
            </a:r>
            <a:r>
              <a:rPr lang="en-US" sz="1200" dirty="0">
                <a:latin typeface="Calibri" panose="020F0502020204030204" pitchFamily="34" charset="0"/>
                <a:ea typeface="Calibri" panose="020F0502020204030204" pitchFamily="34" charset="0"/>
                <a:cs typeface="Calibri" panose="020F0502020204030204" pitchFamily="34" charset="0"/>
              </a:rPr>
              <a:t>(3), 544–560.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Khan, L. M. (2019). The Separation of Platforms and Commerce. </a:t>
            </a:r>
            <a:r>
              <a:rPr lang="en-US" sz="1200" i="1" dirty="0">
                <a:latin typeface="Calibri" panose="020F0502020204030204" pitchFamily="34" charset="0"/>
                <a:ea typeface="Calibri" panose="020F0502020204030204" pitchFamily="34" charset="0"/>
                <a:cs typeface="Calibri" panose="020F0502020204030204" pitchFamily="34" charset="0"/>
              </a:rPr>
              <a:t>Columbia Law Review</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119</a:t>
            </a:r>
            <a:r>
              <a:rPr lang="en-US" sz="1200" dirty="0">
                <a:latin typeface="Calibri" panose="020F0502020204030204" pitchFamily="34" charset="0"/>
                <a:ea typeface="Calibri" panose="020F0502020204030204" pitchFamily="34" charset="0"/>
                <a:cs typeface="Calibri" panose="020F0502020204030204" pitchFamily="34" charset="0"/>
              </a:rPr>
              <a:t>(4), 973–1098. Retrieved from EBSCOhost.</a:t>
            </a: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McIntosh, D. (2019). We Need to Talk about Data: How Digital Monopolies Arise and Why They Have Power and Influence. </a:t>
            </a:r>
            <a:r>
              <a:rPr lang="en-US" sz="1200" i="1" dirty="0">
                <a:latin typeface="Calibri" panose="020F0502020204030204" pitchFamily="34" charset="0"/>
                <a:ea typeface="Calibri" panose="020F0502020204030204" pitchFamily="34" charset="0"/>
                <a:cs typeface="Calibri" panose="020F0502020204030204" pitchFamily="34" charset="0"/>
              </a:rPr>
              <a:t>Journal of Technology Law &amp; Policy</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23</a:t>
            </a:r>
            <a:r>
              <a:rPr lang="en-US" sz="1200" dirty="0">
                <a:latin typeface="Calibri" panose="020F0502020204030204" pitchFamily="34" charset="0"/>
                <a:ea typeface="Calibri" panose="020F0502020204030204" pitchFamily="34" charset="0"/>
                <a:cs typeface="Calibri" panose="020F0502020204030204" pitchFamily="34" charset="0"/>
              </a:rPr>
              <a:t>(2), 185–	213. Retrieved from EBSCOhost.</a:t>
            </a:r>
            <a:r>
              <a:rPr lang="en-US" sz="1200" dirty="0"/>
              <a:t> </a:t>
            </a:r>
          </a:p>
          <a:p>
            <a:pPr marL="0" indent="0">
              <a:buNone/>
            </a:pPr>
            <a:r>
              <a:rPr lang="en-US" sz="1200" dirty="0"/>
              <a:t>OpenAI. (2025). </a:t>
            </a:r>
            <a:r>
              <a:rPr lang="en-US" sz="1200" i="1" dirty="0"/>
              <a:t>Images generated by ChatGPT [AI-generated image].</a:t>
            </a:r>
            <a:r>
              <a:rPr lang="en-US" sz="1200" dirty="0"/>
              <a:t> ChatGPT.</a:t>
            </a:r>
            <a:endParaRPr lang="en-US" sz="1200" dirty="0">
              <a:latin typeface="Calibri" panose="020F0502020204030204" pitchFamily="34" charset="0"/>
              <a:ea typeface="Calibri" panose="020F0502020204030204" pitchFamily="34" charset="0"/>
              <a:cs typeface="Calibri" panose="020F0502020204030204" pitchFamily="34" charset="0"/>
            </a:endParaRPr>
          </a:p>
          <a:p>
            <a:pPr marL="0" indent="0">
              <a:buNone/>
            </a:pPr>
            <a:r>
              <a:rPr lang="en-US" sz="1200" dirty="0">
                <a:latin typeface="Calibri" panose="020F0502020204030204" pitchFamily="34" charset="0"/>
                <a:ea typeface="Calibri" panose="020F0502020204030204" pitchFamily="34" charset="0"/>
                <a:cs typeface="Calibri" panose="020F0502020204030204" pitchFamily="34" charset="0"/>
              </a:rPr>
              <a:t>Whitaker, A. (2019). Shared Value over Fair Use: Technology, Added Value, and the Reinvention of Copyright. </a:t>
            </a:r>
            <a:r>
              <a:rPr lang="en-US" sz="1200" i="1" dirty="0">
                <a:latin typeface="Calibri" panose="020F0502020204030204" pitchFamily="34" charset="0"/>
                <a:ea typeface="Calibri" panose="020F0502020204030204" pitchFamily="34" charset="0"/>
                <a:cs typeface="Calibri" panose="020F0502020204030204" pitchFamily="34" charset="0"/>
              </a:rPr>
              <a:t>Cardozo Arts &amp; Entertainment Law Journal</a:t>
            </a:r>
            <a:r>
              <a:rPr lang="en-US" sz="1200" dirty="0">
                <a:latin typeface="Calibri" panose="020F0502020204030204" pitchFamily="34" charset="0"/>
                <a:ea typeface="Calibri" panose="020F0502020204030204" pitchFamily="34" charset="0"/>
                <a:cs typeface="Calibri" panose="020F0502020204030204" pitchFamily="34" charset="0"/>
              </a:rPr>
              <a:t>, </a:t>
            </a:r>
            <a:r>
              <a:rPr lang="en-US" sz="1200" i="1" dirty="0">
                <a:latin typeface="Calibri" panose="020F0502020204030204" pitchFamily="34" charset="0"/>
                <a:ea typeface="Calibri" panose="020F0502020204030204" pitchFamily="34" charset="0"/>
                <a:cs typeface="Calibri" panose="020F0502020204030204" pitchFamily="34" charset="0"/>
              </a:rPr>
              <a:t>37</a:t>
            </a:r>
            <a:r>
              <a:rPr lang="en-US" sz="1200" dirty="0">
                <a:latin typeface="Calibri" panose="020F0502020204030204" pitchFamily="34" charset="0"/>
                <a:ea typeface="Calibri" panose="020F0502020204030204" pitchFamily="34" charset="0"/>
                <a:cs typeface="Calibri" panose="020F0502020204030204" pitchFamily="34" charset="0"/>
              </a:rPr>
              <a:t>(3), 635–658. 	Retrieved from EBSCOhost.</a:t>
            </a:r>
          </a:p>
          <a:p>
            <a:pPr marL="0" lvl="0" indent="0">
              <a:buNone/>
            </a:pPr>
            <a:endParaRPr lang="en-US" sz="1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026133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TF77815013_Problem-solution cycle_RVA_v3" id="{20834410-FC37-46AC-ACB7-FB202F8C4BA9}" vid="{1ED24379-BFF7-4E2F-B7EC-A47C906E21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866CFD-F94E-4AE5-ACEA-86FEC0F48A1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579702B-25C7-40D7-9E29-7686B11A9660}">
  <ds:schemaRefs>
    <ds:schemaRef ds:uri="http://schemas.microsoft.com/sharepoint/v3/contenttype/forms"/>
  </ds:schemaRefs>
</ds:datastoreItem>
</file>

<file path=customXml/itemProps3.xml><?xml version="1.0" encoding="utf-8"?>
<ds:datastoreItem xmlns:ds="http://schemas.openxmlformats.org/officeDocument/2006/customXml" ds:itemID="{A7C0B241-13E5-418D-8920-D23491E2D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Problemsolution cycle </Template>
  <TotalTime>194</TotalTime>
  <Words>1298</Words>
  <Application>Microsoft Office PowerPoint</Application>
  <PresentationFormat>Widescreen</PresentationFormat>
  <Paragraphs>58</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Tahoma</vt:lpstr>
      <vt:lpstr>Tw Cen MT</vt:lpstr>
      <vt:lpstr>Circuit</vt:lpstr>
      <vt:lpstr>Tech Monopolies  and  Fair Competition </vt:lpstr>
      <vt:lpstr>Why Tech Monopolies Matter</vt:lpstr>
      <vt:lpstr>Tactics of Monopoly Power</vt:lpstr>
      <vt:lpstr>Legal and Ethical Dimensions</vt:lpstr>
      <vt:lpstr>Data and Ownership Challenges</vt:lpstr>
      <vt:lpstr>Policy and Bipartisan Momentum</vt:lpstr>
      <vt:lpstr>Conclusion and Takeaways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Heim</dc:creator>
  <cp:lastModifiedBy>John Heim</cp:lastModifiedBy>
  <cp:revision>3</cp:revision>
  <dcterms:created xsi:type="dcterms:W3CDTF">2025-09-22T02:14:25Z</dcterms:created>
  <dcterms:modified xsi:type="dcterms:W3CDTF">2025-09-22T05:29:03Z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